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16" r:id="rId4"/>
  </p:sldMasterIdLst>
  <p:notesMasterIdLst>
    <p:notesMasterId r:id="rId15"/>
  </p:notesMasterIdLst>
  <p:handoutMasterIdLst>
    <p:handoutMasterId r:id="rId16"/>
  </p:handoutMasterIdLst>
  <p:sldIdLst>
    <p:sldId id="294" r:id="rId5"/>
    <p:sldId id="287" r:id="rId6"/>
    <p:sldId id="288" r:id="rId7"/>
    <p:sldId id="289" r:id="rId8"/>
    <p:sldId id="290" r:id="rId9"/>
    <p:sldId id="291" r:id="rId10"/>
    <p:sldId id="292" r:id="rId11"/>
    <p:sldId id="293" r:id="rId12"/>
    <p:sldId id="295" r:id="rId13"/>
    <p:sldId id="29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0000"/>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660" y="66"/>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dirty="0"/>
              <a:t>CO2 Emission                       fraction Aviation(%</a:t>
            </a:r>
            <a:r>
              <a:rPr lang="en-US" sz="1050" dirty="0"/>
              <a:t>)</a:t>
            </a:r>
          </a:p>
        </c:rich>
      </c:tx>
      <c:layout>
        <c:manualLayout>
          <c:xMode val="edge"/>
          <c:yMode val="edge"/>
          <c:x val="4.6897511305062756E-2"/>
          <c:y val="5.4089722828859078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PK"/>
        </a:p>
      </c:txPr>
    </c:title>
    <c:autoTitleDeleted val="0"/>
    <c:plotArea>
      <c:layout>
        <c:manualLayout>
          <c:layoutTarget val="inner"/>
          <c:xMode val="edge"/>
          <c:yMode val="edge"/>
          <c:x val="7.1132530120481929E-2"/>
          <c:y val="0.21190592919433673"/>
          <c:w val="0.83908431514173176"/>
          <c:h val="0.61104208328431953"/>
        </c:manualLayout>
      </c:layout>
      <c:lineChart>
        <c:grouping val="standard"/>
        <c:varyColors val="0"/>
        <c:ser>
          <c:idx val="0"/>
          <c:order val="0"/>
          <c:tx>
            <c:strRef>
              <c:f>Sheet1!$B$1</c:f>
              <c:strCache>
                <c:ptCount val="1"/>
                <c:pt idx="0">
                  <c:v>CO2 Emission fraction in Aviation(%)</c:v>
                </c:pt>
              </c:strCache>
            </c:strRef>
          </c:tx>
          <c:spPr>
            <a:ln w="34925" cap="rnd">
              <a:solidFill>
                <a:schemeClr val="accent1"/>
              </a:solidFill>
              <a:round/>
            </a:ln>
            <a:effectLst>
              <a:outerShdw blurRad="50800" dist="38100" dir="5400000" rotWithShape="0">
                <a:srgbClr val="000000">
                  <a:alpha val="46000"/>
                </a:srgbClr>
              </a:outerShdw>
            </a:effectLst>
          </c:spPr>
          <c:marker>
            <c:symbol val="none"/>
          </c:marker>
          <c:cat>
            <c:numRef>
              <c:f>Sheet1!$A$2:$A$9</c:f>
              <c:numCache>
                <c:formatCode>General</c:formatCode>
                <c:ptCount val="8"/>
                <c:pt idx="0">
                  <c:v>1940</c:v>
                </c:pt>
                <c:pt idx="1">
                  <c:v>1950</c:v>
                </c:pt>
                <c:pt idx="2">
                  <c:v>1960</c:v>
                </c:pt>
                <c:pt idx="3">
                  <c:v>1970</c:v>
                </c:pt>
                <c:pt idx="4">
                  <c:v>1980</c:v>
                </c:pt>
                <c:pt idx="5">
                  <c:v>1990</c:v>
                </c:pt>
                <c:pt idx="6">
                  <c:v>2000</c:v>
                </c:pt>
                <c:pt idx="7">
                  <c:v>2010</c:v>
                </c:pt>
              </c:numCache>
            </c:numRef>
          </c:cat>
          <c:val>
            <c:numRef>
              <c:f>Sheet1!$B$2:$B$9</c:f>
              <c:numCache>
                <c:formatCode>General</c:formatCode>
                <c:ptCount val="8"/>
                <c:pt idx="0">
                  <c:v>0.6</c:v>
                </c:pt>
                <c:pt idx="1">
                  <c:v>1.3</c:v>
                </c:pt>
                <c:pt idx="2">
                  <c:v>1.6</c:v>
                </c:pt>
                <c:pt idx="3">
                  <c:v>2.2999999999999998</c:v>
                </c:pt>
                <c:pt idx="4">
                  <c:v>2.1</c:v>
                </c:pt>
                <c:pt idx="5">
                  <c:v>2.4</c:v>
                </c:pt>
                <c:pt idx="6">
                  <c:v>2.6</c:v>
                </c:pt>
                <c:pt idx="7">
                  <c:v>3</c:v>
                </c:pt>
              </c:numCache>
            </c:numRef>
          </c:val>
          <c:smooth val="0"/>
          <c:extLst>
            <c:ext xmlns:c16="http://schemas.microsoft.com/office/drawing/2014/chart" uri="{C3380CC4-5D6E-409C-BE32-E72D297353CC}">
              <c16:uniqueId val="{00000000-2A70-414C-B252-AB9F613C9769}"/>
            </c:ext>
          </c:extLst>
        </c:ser>
        <c:dLbls>
          <c:showLegendKey val="0"/>
          <c:showVal val="0"/>
          <c:showCatName val="0"/>
          <c:showSerName val="0"/>
          <c:showPercent val="0"/>
          <c:showBubbleSize val="0"/>
        </c:dLbls>
        <c:smooth val="0"/>
        <c:axId val="1325366223"/>
        <c:axId val="1325364559"/>
      </c:lineChart>
      <c:catAx>
        <c:axId val="132536622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PK"/>
          </a:p>
        </c:txPr>
        <c:crossAx val="1325364559"/>
        <c:crosses val="autoZero"/>
        <c:auto val="1"/>
        <c:lblAlgn val="ctr"/>
        <c:lblOffset val="100"/>
        <c:noMultiLvlLbl val="0"/>
      </c:catAx>
      <c:valAx>
        <c:axId val="132536455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PK"/>
          </a:p>
        </c:txPr>
        <c:crossAx val="1325366223"/>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PK"/>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1/5/2023</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1/5/2023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9DC9D7E-5DB8-4473-9FEA-262CAD267058}"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2C0643-A7A2-4514-B2DC-CCF07B042E75}"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14" name="Group 13">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26"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ight Triangle 27">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ight Triangle 28">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ight Triangle 29">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5"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2" name="Group 2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24"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Tree>
    <p:extLst>
      <p:ext uri="{BB962C8B-B14F-4D97-AF65-F5344CB8AC3E}">
        <p14:creationId xmlns:p14="http://schemas.microsoft.com/office/powerpoint/2010/main" val="1557386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A9DC9D7E-5DB8-4473-9FEA-262CAD267058}" type="datetimeFigureOut">
              <a:rPr lang="en-US" smtClean="0"/>
              <a:t>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63D6C4-4840-40CC-AC84-17E24B3B7BDE}" type="slidenum">
              <a:rPr lang="en-US" noProof="0" smtClean="0"/>
              <a:t>‹#›</a:t>
            </a:fld>
            <a:endParaRPr lang="en-US" noProof="0" dirty="0"/>
          </a:p>
        </p:txBody>
      </p:sp>
    </p:spTree>
    <p:extLst>
      <p:ext uri="{BB962C8B-B14F-4D97-AF65-F5344CB8AC3E}">
        <p14:creationId xmlns:p14="http://schemas.microsoft.com/office/powerpoint/2010/main" val="427606136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9DC9D7E-5DB8-4473-9FEA-262CAD267058}"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63D6C4-4840-40CC-AC84-17E24B3B7BDE}" type="slidenum">
              <a:rPr lang="en-US" noProof="0" smtClean="0"/>
              <a:t>‹#›</a:t>
            </a:fld>
            <a:endParaRPr lang="en-US" noProof="0" dirty="0"/>
          </a:p>
        </p:txBody>
      </p:sp>
    </p:spTree>
    <p:extLst>
      <p:ext uri="{BB962C8B-B14F-4D97-AF65-F5344CB8AC3E}">
        <p14:creationId xmlns:p14="http://schemas.microsoft.com/office/powerpoint/2010/main" val="183481322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9DC9D7E-5DB8-4473-9FEA-262CAD267058}"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63D6C4-4840-40CC-AC84-17E24B3B7BDE}" type="slidenum">
              <a:rPr lang="en-US" noProof="0" smtClean="0"/>
              <a:t>‹#›</a:t>
            </a:fld>
            <a:endParaRPr lang="en-US" noProof="0"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80128776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9DC9D7E-5DB8-4473-9FEA-262CAD267058}"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63D6C4-4840-40CC-AC84-17E24B3B7BDE}" type="slidenum">
              <a:rPr lang="en-US" noProof="0" smtClean="0"/>
              <a:t>‹#›</a:t>
            </a:fld>
            <a:endParaRPr lang="en-US" noProof="0" dirty="0"/>
          </a:p>
        </p:txBody>
      </p:sp>
    </p:spTree>
    <p:extLst>
      <p:ext uri="{BB962C8B-B14F-4D97-AF65-F5344CB8AC3E}">
        <p14:creationId xmlns:p14="http://schemas.microsoft.com/office/powerpoint/2010/main" val="397703038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9DC9D7E-5DB8-4473-9FEA-262CAD267058}"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63D6C4-4840-40CC-AC84-17E24B3B7BDE}" type="slidenum">
              <a:rPr lang="en-US" noProof="0" smtClean="0"/>
              <a:t>‹#›</a:t>
            </a:fld>
            <a:endParaRPr lang="en-US" noProof="0"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6382725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9DC9D7E-5DB8-4473-9FEA-262CAD267058}"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63D6C4-4840-40CC-AC84-17E24B3B7BDE}" type="slidenum">
              <a:rPr lang="en-US" noProof="0" smtClean="0"/>
              <a:t>‹#›</a:t>
            </a:fld>
            <a:endParaRPr lang="en-US" noProof="0" dirty="0"/>
          </a:p>
        </p:txBody>
      </p:sp>
    </p:spTree>
    <p:extLst>
      <p:ext uri="{BB962C8B-B14F-4D97-AF65-F5344CB8AC3E}">
        <p14:creationId xmlns:p14="http://schemas.microsoft.com/office/powerpoint/2010/main" val="277109391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DC9D7E-5DB8-4473-9FEA-262CAD267058}"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63D6C4-4840-40CC-AC84-17E24B3B7BDE}" type="slidenum">
              <a:rPr lang="en-US" noProof="0" smtClean="0"/>
              <a:t>‹#›</a:t>
            </a:fld>
            <a:endParaRPr lang="en-US" noProof="0" dirty="0"/>
          </a:p>
        </p:txBody>
      </p:sp>
    </p:spTree>
    <p:extLst>
      <p:ext uri="{BB962C8B-B14F-4D97-AF65-F5344CB8AC3E}">
        <p14:creationId xmlns:p14="http://schemas.microsoft.com/office/powerpoint/2010/main" val="392437882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DC9D7E-5DB8-4473-9FEA-262CAD267058}"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63D6C4-4840-40CC-AC84-17E24B3B7BDE}" type="slidenum">
              <a:rPr lang="en-US" noProof="0" smtClean="0"/>
              <a:t>‹#›</a:t>
            </a:fld>
            <a:endParaRPr lang="en-US" noProof="0" dirty="0"/>
          </a:p>
        </p:txBody>
      </p:sp>
    </p:spTree>
    <p:extLst>
      <p:ext uri="{BB962C8B-B14F-4D97-AF65-F5344CB8AC3E}">
        <p14:creationId xmlns:p14="http://schemas.microsoft.com/office/powerpoint/2010/main" val="2486562621"/>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Tree>
    <p:extLst>
      <p:ext uri="{BB962C8B-B14F-4D97-AF65-F5344CB8AC3E}">
        <p14:creationId xmlns:p14="http://schemas.microsoft.com/office/powerpoint/2010/main" val="30188550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303762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DC9D7E-5DB8-4473-9FEA-262CAD267058}"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63D6C4-4840-40CC-AC84-17E24B3B7BDE}" type="slidenum">
              <a:rPr lang="en-US" noProof="0" smtClean="0"/>
              <a:pPr/>
              <a:t>‹#›</a:t>
            </a:fld>
            <a:endParaRPr lang="en-US" noProof="0" dirty="0"/>
          </a:p>
        </p:txBody>
      </p:sp>
      <p:sp>
        <p:nvSpPr>
          <p:cNvPr id="7" name="Rectangle 6">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0"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565066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18331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9DC9D7E-5DB8-4473-9FEA-262CAD267058}" type="datetimeFigureOut">
              <a:rPr lang="en-US" smtClean="0"/>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63D6C4-4840-40CC-AC84-17E24B3B7BDE}" type="slidenum">
              <a:rPr lang="en-US" noProof="0" smtClean="0"/>
              <a:pPr/>
              <a:t>‹#›</a:t>
            </a:fld>
            <a:endParaRPr lang="en-US" noProof="0" dirty="0"/>
          </a:p>
        </p:txBody>
      </p:sp>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084944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DC9D7E-5DB8-4473-9FEA-262CAD267058}" type="datetimeFigureOut">
              <a:rPr lang="en-US" smtClean="0"/>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63D6C4-4840-40CC-AC84-17E24B3B7BDE}" type="slidenum">
              <a:rPr lang="en-US" noProof="0" smtClean="0"/>
              <a:pPr/>
              <a:t>‹#›</a:t>
            </a:fld>
            <a:endParaRPr lang="en-US" noProof="0" dirty="0"/>
          </a:p>
        </p:txBody>
      </p:sp>
      <p:sp>
        <p:nvSpPr>
          <p:cNvPr id="8" name="Rectangle 7">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0"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4"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7"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8"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9"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32643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DC9D7E-5DB8-4473-9FEA-262CAD267058}" type="datetimeFigureOut">
              <a:rPr lang="en-US" smtClean="0"/>
              <a:t>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63D6C4-4840-40CC-AC84-17E24B3B7BDE}" type="slidenum">
              <a:rPr lang="en-US" noProof="0" smtClean="0"/>
              <a:pPr/>
              <a:t>‹#›</a:t>
            </a:fld>
            <a:endParaRPr lang="en-US" noProof="0" dirty="0"/>
          </a:p>
        </p:txBody>
      </p:sp>
      <p:sp>
        <p:nvSpPr>
          <p:cNvPr id="10" name="Rectangle 9">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8" name="Group 17">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0"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1"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9147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9DC9D7E-5DB8-4473-9FEA-262CAD267058}" type="datetimeFigureOut">
              <a:rPr lang="en-US" smtClean="0"/>
              <a:t>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63D6C4-4840-40CC-AC84-17E24B3B7BDE}" type="slidenum">
              <a:rPr lang="en-US" noProof="0" smtClean="0"/>
              <a:pPr/>
              <a:t>‹#›</a:t>
            </a:fld>
            <a:endParaRPr lang="en-US" noProof="0" dirty="0"/>
          </a:p>
        </p:txBody>
      </p:sp>
      <p:sp>
        <p:nvSpPr>
          <p:cNvPr id="6" name="Rectangle 5">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1" name="Group 10">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2"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4" name="Group 13">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5"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6"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74167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DC9D7E-5DB8-4473-9FEA-262CAD267058}" type="datetimeFigureOut">
              <a:rPr lang="en-US" smtClean="0"/>
              <a:t>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63D6C4-4840-40CC-AC84-17E24B3B7BDE}" type="slidenum">
              <a:rPr lang="en-US" noProof="0" smtClean="0"/>
              <a:pPr/>
              <a:t>‹#›</a:t>
            </a:fld>
            <a:endParaRPr lang="en-US" noProof="0" dirty="0"/>
          </a:p>
        </p:txBody>
      </p:sp>
      <p:sp>
        <p:nvSpPr>
          <p:cNvPr id="5" name="Rectangle 4">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7"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0" name="Group 9">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11"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3"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8393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9DC9D7E-5DB8-4473-9FEA-262CAD267058}" type="datetimeFigureOut">
              <a:rPr lang="en-US" smtClean="0"/>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63D6C4-4840-40CC-AC84-17E24B3B7BDE}" type="slidenum">
              <a:rPr lang="en-US" noProof="0" smtClean="0"/>
              <a:pPr/>
              <a:t>‹#›</a:t>
            </a:fld>
            <a:endParaRPr lang="en-US" noProof="0" dirty="0"/>
          </a:p>
        </p:txBody>
      </p:sp>
      <p:sp>
        <p:nvSpPr>
          <p:cNvPr id="8" name="Rectangle 7">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0"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4"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7"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9"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161575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9DC9D7E-5DB8-4473-9FEA-262CAD267058}" type="datetimeFigureOut">
              <a:rPr lang="en-US" smtClean="0"/>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63D6C4-4840-40CC-AC84-17E24B3B7BDE}" type="slidenum">
              <a:rPr lang="en-US" noProof="0" smtClean="0"/>
              <a:pPr/>
              <a:t>‹#›</a:t>
            </a:fld>
            <a:endParaRPr lang="en-US" noProof="0" dirty="0"/>
          </a:p>
        </p:txBody>
      </p:sp>
      <p:sp>
        <p:nvSpPr>
          <p:cNvPr id="8" name="Rectangle 7">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0"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5"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8"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498222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A9DC9D7E-5DB8-4473-9FEA-262CAD267058}" type="datetimeFigureOut">
              <a:rPr lang="en-US" smtClean="0"/>
              <a:t>1/5/2023</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C263D6C4-4840-40CC-AC84-17E24B3B7BDE}" type="slidenum">
              <a:rPr lang="en-US" noProof="0" smtClean="0"/>
              <a:t>‹#›</a:t>
            </a:fld>
            <a:endParaRPr lang="en-US" noProof="0" dirty="0"/>
          </a:p>
        </p:txBody>
      </p:sp>
      <p:sp>
        <p:nvSpPr>
          <p:cNvPr id="13" name="Rectangle 12">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6"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9" name="Group 18">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20"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22" name="Group 21">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23"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4"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833072140"/>
      </p:ext>
    </p:extLst>
  </p:cSld>
  <p:clrMap bg1="dk1" tx1="lt1" bg2="dk2" tx2="lt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930" r:id="rId14"/>
    <p:sldLayoutId id="2147483931" r:id="rId15"/>
    <p:sldLayoutId id="2147483932" r:id="rId16"/>
    <p:sldLayoutId id="2147483933" r:id="rId17"/>
    <p:sldLayoutId id="2147483935" r:id="rId18"/>
    <p:sldLayoutId id="2147483936" r:id="rId19"/>
    <p:sldLayoutId id="2147483937" r:id="rId20"/>
    <p:sldLayoutId id="2147483651" r:id="rId21"/>
    <p:sldLayoutId id="2147483674" r:id="rId22"/>
    <p:sldLayoutId id="2147483665" r:id="rId23"/>
    <p:sldLayoutId id="2147483676" r:id="rId24"/>
    <p:sldLayoutId id="2147483672" r:id="rId25"/>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8.xml"/><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8.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chart" Target="../charts/chart1.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8.xml"/><Relationship Id="rId5" Type="http://schemas.openxmlformats.org/officeDocument/2006/relationships/image" Target="../media/image16.jpe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10445342" cy="2762795"/>
          </a:xfrm>
        </p:spPr>
        <p:txBody>
          <a:bodyPr>
            <a:normAutofit/>
          </a:bodyPr>
          <a:lstStyle/>
          <a:p>
            <a:r>
              <a:rPr lang="en-US" dirty="0">
                <a:solidFill>
                  <a:schemeClr val="bg2">
                    <a:lumMod val="10000"/>
                  </a:schemeClr>
                </a:solidFill>
              </a:rPr>
              <a:t>             </a:t>
            </a:r>
            <a:r>
              <a:rPr lang="en-US" b="1" dirty="0">
                <a:solidFill>
                  <a:schemeClr val="bg2">
                    <a:lumMod val="10000"/>
                  </a:schemeClr>
                </a:solidFill>
              </a:rPr>
              <a:t>NAME: ABDUR RAFAY</a:t>
            </a:r>
            <a:br>
              <a:rPr lang="en-US" b="1" dirty="0">
                <a:solidFill>
                  <a:schemeClr val="bg2">
                    <a:lumMod val="10000"/>
                  </a:schemeClr>
                </a:solidFill>
              </a:rPr>
            </a:br>
            <a:r>
              <a:rPr lang="en-US" b="1" dirty="0">
                <a:solidFill>
                  <a:schemeClr val="bg2">
                    <a:lumMod val="10000"/>
                  </a:schemeClr>
                </a:solidFill>
              </a:rPr>
              <a:t>         </a:t>
            </a:r>
            <a:r>
              <a:rPr lang="en-US" sz="2700" b="1" dirty="0">
                <a:solidFill>
                  <a:schemeClr val="bg2">
                    <a:lumMod val="10000"/>
                  </a:schemeClr>
                </a:solidFill>
              </a:rPr>
              <a:t>                 ROLL NUMBER: CS-22131</a:t>
            </a:r>
            <a:br>
              <a:rPr lang="en-US" sz="2700" b="1" dirty="0">
                <a:solidFill>
                  <a:schemeClr val="bg2">
                    <a:lumMod val="10000"/>
                  </a:schemeClr>
                </a:solidFill>
              </a:rPr>
            </a:br>
            <a:r>
              <a:rPr lang="en-US" sz="2700" b="1" dirty="0">
                <a:solidFill>
                  <a:schemeClr val="bg2">
                    <a:lumMod val="10000"/>
                  </a:schemeClr>
                </a:solidFill>
              </a:rPr>
              <a:t>                                      DEPARTMENT: CIS</a:t>
            </a:r>
            <a:br>
              <a:rPr lang="en-US" sz="2700" dirty="0">
                <a:solidFill>
                  <a:schemeClr val="bg2">
                    <a:lumMod val="10000"/>
                  </a:schemeClr>
                </a:solidFill>
              </a:rPr>
            </a:br>
            <a:endParaRPr lang="en-US" sz="2700" b="1" dirty="0">
              <a:solidFill>
                <a:schemeClr val="bg2">
                  <a:lumMod val="10000"/>
                </a:schemeClr>
              </a:solidFill>
            </a:endParaRPr>
          </a:p>
        </p:txBody>
      </p:sp>
      <p:sp>
        <p:nvSpPr>
          <p:cNvPr id="3" name="Subtitle 2"/>
          <p:cNvSpPr>
            <a:spLocks noGrp="1"/>
          </p:cNvSpPr>
          <p:nvPr>
            <p:ph type="subTitle" idx="1"/>
          </p:nvPr>
        </p:nvSpPr>
        <p:spPr>
          <a:xfrm>
            <a:off x="684211" y="3843867"/>
            <a:ext cx="10645639" cy="1947333"/>
          </a:xfrm>
        </p:spPr>
        <p:txBody>
          <a:bodyPr/>
          <a:lstStyle/>
          <a:p>
            <a:r>
              <a:rPr lang="en-US" dirty="0"/>
              <a:t>                                    </a:t>
            </a:r>
            <a:r>
              <a:rPr lang="en-US" dirty="0">
                <a:latin typeface="Algerian" panose="04020705040A02060702" pitchFamily="82" charset="0"/>
              </a:rPr>
              <a:t>    </a:t>
            </a:r>
            <a:r>
              <a:rPr lang="en-US" sz="8000" b="1" dirty="0">
                <a:solidFill>
                  <a:schemeClr val="bg1"/>
                </a:solidFill>
                <a:latin typeface="Algerian" panose="04020705040A02060702" pitchFamily="82" charset="0"/>
              </a:rPr>
              <a:t>AVIATION</a:t>
            </a:r>
          </a:p>
        </p:txBody>
      </p:sp>
      <p:sp>
        <p:nvSpPr>
          <p:cNvPr id="4" name="Slide Number Placeholder 3"/>
          <p:cNvSpPr>
            <a:spLocks noGrp="1"/>
          </p:cNvSpPr>
          <p:nvPr>
            <p:ph type="sldNum" sz="quarter" idx="12"/>
          </p:nvPr>
        </p:nvSpPr>
        <p:spPr/>
        <p:txBody>
          <a:bodyPr/>
          <a:lstStyle/>
          <a:p>
            <a:fld id="{902C0643-A7A2-4514-B2DC-CCF07B042E75}" type="slidenum">
              <a:rPr lang="en-US" smtClean="0"/>
              <a:t>1</a:t>
            </a:fld>
            <a:endParaRPr lang="en-US"/>
          </a:p>
        </p:txBody>
      </p:sp>
    </p:spTree>
    <p:extLst>
      <p:ext uri="{BB962C8B-B14F-4D97-AF65-F5344CB8AC3E}">
        <p14:creationId xmlns:p14="http://schemas.microsoft.com/office/powerpoint/2010/main" val="74698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03D7C-03B7-BBBC-C022-3C83D7E18900}"/>
              </a:ext>
            </a:extLst>
          </p:cNvPr>
          <p:cNvSpPr>
            <a:spLocks noGrp="1"/>
          </p:cNvSpPr>
          <p:nvPr>
            <p:ph type="title"/>
          </p:nvPr>
        </p:nvSpPr>
        <p:spPr>
          <a:xfrm>
            <a:off x="684212" y="4487332"/>
            <a:ext cx="11017458" cy="1507067"/>
          </a:xfrm>
        </p:spPr>
        <p:txBody>
          <a:bodyPr>
            <a:normAutofit/>
          </a:bodyPr>
          <a:lstStyle/>
          <a:p>
            <a:r>
              <a:rPr lang="en-US" sz="4800" b="1" dirty="0">
                <a:solidFill>
                  <a:schemeClr val="bg1"/>
                </a:solidFill>
              </a:rPr>
              <a:t>               </a:t>
            </a:r>
            <a:r>
              <a:rPr lang="en-US" sz="6600" b="1" dirty="0">
                <a:solidFill>
                  <a:schemeClr val="bg1"/>
                </a:solidFill>
              </a:rPr>
              <a:t>THANK YOU</a:t>
            </a:r>
            <a:r>
              <a:rPr lang="en-US" sz="6600" b="1" dirty="0">
                <a:solidFill>
                  <a:schemeClr val="bg1"/>
                </a:solidFill>
                <a:sym typeface="Wingdings" panose="05000000000000000000" pitchFamily="2" charset="2"/>
              </a:rPr>
              <a:t></a:t>
            </a:r>
            <a:endParaRPr lang="en-PK" sz="6600" b="1" dirty="0">
              <a:solidFill>
                <a:schemeClr val="bg1"/>
              </a:solidFill>
            </a:endParaRPr>
          </a:p>
        </p:txBody>
      </p:sp>
      <p:pic>
        <p:nvPicPr>
          <p:cNvPr id="6" name="Content Placeholder 5" descr="An airplane flying over clouds&#10;&#10;Description automatically generated with medium confidence">
            <a:extLst>
              <a:ext uri="{FF2B5EF4-FFF2-40B4-BE49-F238E27FC236}">
                <a16:creationId xmlns:a16="http://schemas.microsoft.com/office/drawing/2014/main" id="{DEDCD5E2-89D3-40D8-265C-B3AB8E53AAED}"/>
              </a:ext>
            </a:extLst>
          </p:cNvPr>
          <p:cNvPicPr>
            <a:picLocks noGrp="1" noChangeAspect="1"/>
          </p:cNvPicPr>
          <p:nvPr>
            <p:ph idx="1"/>
          </p:nvPr>
        </p:nvPicPr>
        <p:blipFill>
          <a:blip r:embed="rId2"/>
          <a:stretch>
            <a:fillRect/>
          </a:stretch>
        </p:blipFill>
        <p:spPr>
          <a:xfrm>
            <a:off x="2782957" y="1780918"/>
            <a:ext cx="6321286" cy="2359069"/>
          </a:xfrm>
        </p:spPr>
      </p:pic>
      <p:pic>
        <p:nvPicPr>
          <p:cNvPr id="8" name="Picture 7">
            <a:extLst>
              <a:ext uri="{FF2B5EF4-FFF2-40B4-BE49-F238E27FC236}">
                <a16:creationId xmlns:a16="http://schemas.microsoft.com/office/drawing/2014/main" id="{DDFD3DDB-0A3F-9D05-C6C7-62F4635DC01A}"/>
              </a:ext>
            </a:extLst>
          </p:cNvPr>
          <p:cNvPicPr>
            <a:picLocks noChangeAspect="1"/>
          </p:cNvPicPr>
          <p:nvPr/>
        </p:nvPicPr>
        <p:blipFill>
          <a:blip r:embed="rId3"/>
          <a:stretch>
            <a:fillRect/>
          </a:stretch>
        </p:blipFill>
        <p:spPr>
          <a:xfrm>
            <a:off x="6091237" y="3424237"/>
            <a:ext cx="9525" cy="9525"/>
          </a:xfrm>
          <a:prstGeom prst="rect">
            <a:avLst/>
          </a:prstGeom>
        </p:spPr>
      </p:pic>
    </p:spTree>
    <p:extLst>
      <p:ext uri="{BB962C8B-B14F-4D97-AF65-F5344CB8AC3E}">
        <p14:creationId xmlns:p14="http://schemas.microsoft.com/office/powerpoint/2010/main" val="4199085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218" y="1447800"/>
            <a:ext cx="6183085" cy="1143000"/>
          </a:xfrm>
        </p:spPr>
        <p:txBody>
          <a:bodyPr>
            <a:normAutofit/>
          </a:bodyPr>
          <a:lstStyle/>
          <a:p>
            <a:r>
              <a:rPr lang="en-US" sz="3600" b="1" dirty="0">
                <a:solidFill>
                  <a:schemeClr val="bg1"/>
                </a:solidFill>
              </a:rPr>
              <a:t>History of Aviation:</a:t>
            </a:r>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l="14505" r="14505"/>
          <a:stretch>
            <a:fillRect/>
          </a:stretch>
        </p:blipFill>
        <p:spPr>
          <a:xfrm>
            <a:off x="6257100" y="1787525"/>
            <a:ext cx="4801047" cy="3790950"/>
          </a:xfrm>
        </p:spPr>
      </p:pic>
      <p:sp>
        <p:nvSpPr>
          <p:cNvPr id="5" name="Text Placeholder 4"/>
          <p:cNvSpPr>
            <a:spLocks noGrp="1"/>
          </p:cNvSpPr>
          <p:nvPr>
            <p:ph type="body" sz="half" idx="2"/>
          </p:nvPr>
        </p:nvSpPr>
        <p:spPr>
          <a:xfrm>
            <a:off x="674643" y="2536643"/>
            <a:ext cx="4519326" cy="3339737"/>
          </a:xfrm>
        </p:spPr>
        <p:txBody>
          <a:bodyPr>
            <a:noAutofit/>
          </a:bodyPr>
          <a:lstStyle/>
          <a:p>
            <a:pPr marL="285750" indent="-285750">
              <a:buFont typeface="Wingdings" panose="05000000000000000000" pitchFamily="2" charset="2"/>
              <a:buChar char="Ø"/>
            </a:pPr>
            <a:endParaRPr lang="en-US" sz="1600" b="1" dirty="0">
              <a:solidFill>
                <a:schemeClr val="accent1">
                  <a:lumMod val="60000"/>
                  <a:lumOff val="40000"/>
                </a:schemeClr>
              </a:solidFill>
            </a:endParaRPr>
          </a:p>
          <a:p>
            <a:pPr marL="285750" indent="-285750">
              <a:buFont typeface="Wingdings" panose="05000000000000000000" pitchFamily="2" charset="2"/>
              <a:buChar char="Ø"/>
            </a:pPr>
            <a:r>
              <a:rPr lang="en-US" sz="1600" b="1" dirty="0">
                <a:solidFill>
                  <a:schemeClr val="tx1"/>
                </a:solidFill>
              </a:rPr>
              <a:t>The history of aviation is a long and fascinating one. </a:t>
            </a:r>
          </a:p>
          <a:p>
            <a:pPr marL="285750" indent="-285750">
              <a:buFont typeface="Wingdings" panose="05000000000000000000" pitchFamily="2" charset="2"/>
              <a:buChar char="Ø"/>
            </a:pPr>
            <a:r>
              <a:rPr lang="en-US" sz="1600" b="1" dirty="0">
                <a:solidFill>
                  <a:schemeClr val="tx1"/>
                </a:solidFill>
              </a:rPr>
              <a:t>Wright brother were the first to ever do a successful flight. They designed and built the Wright Flyer, which flew for the first time on December 17, 1903, near Kitty Hawk, North Carolina. The Wright brothers' first powered aircraft, the Wright Flyer, stayed in the air for a total of 12 seconds on its first flight.</a:t>
            </a: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2</a:t>
            </a:fld>
            <a:endParaRPr lang="en-US" noProof="0" dirty="0"/>
          </a:p>
        </p:txBody>
      </p:sp>
    </p:spTree>
    <p:extLst>
      <p:ext uri="{BB962C8B-B14F-4D97-AF65-F5344CB8AC3E}">
        <p14:creationId xmlns:p14="http://schemas.microsoft.com/office/powerpoint/2010/main" val="1541095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542925"/>
            <a:ext cx="11214100" cy="646331"/>
          </a:xfrm>
        </p:spPr>
        <p:txBody>
          <a:bodyPr/>
          <a:lstStyle/>
          <a:p>
            <a:r>
              <a:rPr lang="en-US" sz="3600" dirty="0"/>
              <a:t>Classes of Aircrafts:</a:t>
            </a: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3</a:t>
            </a:fld>
            <a:endParaRPr lang="en-US" noProof="0" dirty="0"/>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t="4423" b="4423"/>
          <a:stretch>
            <a:fillRect/>
          </a:stretch>
        </p:blipFill>
        <p:spPr>
          <a:xfrm>
            <a:off x="4005584" y="1133857"/>
            <a:ext cx="3988885" cy="2549870"/>
          </a:xfrm>
        </p:spPr>
      </p:pic>
      <p:sp>
        <p:nvSpPr>
          <p:cNvPr id="5" name="Text Placeholder 4"/>
          <p:cNvSpPr>
            <a:spLocks noGrp="1"/>
          </p:cNvSpPr>
          <p:nvPr>
            <p:ph type="body" sz="half" idx="2"/>
          </p:nvPr>
        </p:nvSpPr>
        <p:spPr>
          <a:xfrm>
            <a:off x="444500" y="1311965"/>
            <a:ext cx="3365063" cy="5003110"/>
          </a:xfrm>
        </p:spPr>
        <p:txBody>
          <a:bodyPr>
            <a:normAutofit fontScale="85000" lnSpcReduction="10000"/>
          </a:bodyPr>
          <a:lstStyle/>
          <a:p>
            <a:pPr marL="285750" indent="-285750">
              <a:buFont typeface="Wingdings" panose="05000000000000000000" pitchFamily="2" charset="2"/>
              <a:buChar char="Ø"/>
            </a:pPr>
            <a:r>
              <a:rPr lang="en-US" b="1" dirty="0">
                <a:solidFill>
                  <a:srgbClr val="FFFF00"/>
                </a:solidFill>
              </a:rPr>
              <a:t>Military Aircrafts:</a:t>
            </a:r>
          </a:p>
          <a:p>
            <a:r>
              <a:rPr lang="en-US" dirty="0">
                <a:solidFill>
                  <a:schemeClr val="tx2"/>
                </a:solidFill>
              </a:rPr>
              <a:t>                                     </a:t>
            </a:r>
            <a:r>
              <a:rPr lang="en-US" dirty="0">
                <a:solidFill>
                  <a:schemeClr val="accent6">
                    <a:lumMod val="20000"/>
                    <a:lumOff val="80000"/>
                  </a:schemeClr>
                </a:solidFill>
              </a:rPr>
              <a:t>Military aircrafts includes Fighter jets(Bottom Left), Air Fuelers, Reconnaissance planes, Stealth and Spy Planes. Aircrafts in military class includes F-22 Raptor, F-16, Eurofighter, SU-35, SR-71, Harrier etc.</a:t>
            </a:r>
          </a:p>
          <a:p>
            <a:pPr marL="285750" indent="-285750">
              <a:buFont typeface="Wingdings" panose="05000000000000000000" pitchFamily="2" charset="2"/>
              <a:buChar char="Ø"/>
            </a:pPr>
            <a:r>
              <a:rPr lang="en-US" b="1" dirty="0">
                <a:solidFill>
                  <a:srgbClr val="FFFF00"/>
                </a:solidFill>
              </a:rPr>
              <a:t>Commercial Aircrafts:</a:t>
            </a:r>
          </a:p>
          <a:p>
            <a:r>
              <a:rPr lang="en-US" dirty="0"/>
              <a:t>                                       </a:t>
            </a:r>
            <a:r>
              <a:rPr lang="en-US" dirty="0">
                <a:solidFill>
                  <a:schemeClr val="accent6">
                    <a:lumMod val="20000"/>
                    <a:lumOff val="80000"/>
                  </a:schemeClr>
                </a:solidFill>
              </a:rPr>
              <a:t>Commercial aircrafts includes planes that are used for transportation(Top). Top models includes A-380, B-777, B-787, A-320 etc.</a:t>
            </a:r>
          </a:p>
          <a:p>
            <a:pPr marL="285750" indent="-285750">
              <a:buFont typeface="Wingdings" panose="05000000000000000000" pitchFamily="2" charset="2"/>
              <a:buChar char="Ø"/>
            </a:pPr>
            <a:r>
              <a:rPr lang="en-US" b="1" dirty="0">
                <a:solidFill>
                  <a:srgbClr val="FFFF00"/>
                </a:solidFill>
              </a:rPr>
              <a:t>Cargo Plane:</a:t>
            </a:r>
          </a:p>
          <a:p>
            <a:r>
              <a:rPr lang="en-US" dirty="0">
                <a:solidFill>
                  <a:schemeClr val="accent6">
                    <a:lumMod val="20000"/>
                    <a:lumOff val="80000"/>
                  </a:schemeClr>
                </a:solidFill>
              </a:rPr>
              <a:t>                             Cargo, also known as freighters, specifically designed to carry cargo. Used to transport things like food and manufacturing parts(Bottom Right).Top model includes AN-225 Mriya, Beluga etc.</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1624" y="3734190"/>
            <a:ext cx="3956833" cy="272757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5584" y="3734189"/>
            <a:ext cx="3988885" cy="272757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1623" y="1133856"/>
            <a:ext cx="3956833" cy="2549871"/>
          </a:xfrm>
          <a:prstGeom prst="rect">
            <a:avLst/>
          </a:prstGeom>
        </p:spPr>
      </p:pic>
    </p:spTree>
    <p:extLst>
      <p:ext uri="{BB962C8B-B14F-4D97-AF65-F5344CB8AC3E}">
        <p14:creationId xmlns:p14="http://schemas.microsoft.com/office/powerpoint/2010/main" val="337641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304374"/>
            <a:ext cx="11214100" cy="707886"/>
          </a:xfrm>
        </p:spPr>
        <p:txBody>
          <a:bodyPr/>
          <a:lstStyle/>
          <a:p>
            <a:r>
              <a:rPr lang="en-US" sz="4000" dirty="0"/>
              <a:t>Components of an Aircraft:</a:t>
            </a: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4</a:t>
            </a:fld>
            <a:endParaRPr lang="en-US" noProof="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841" y="1079773"/>
            <a:ext cx="10346509" cy="5439327"/>
          </a:xfrm>
          <a:prstGeom prst="rect">
            <a:avLst/>
          </a:prstGeom>
          <a:ln w="38100" cap="rnd">
            <a:solidFill>
              <a:srgbClr val="00FF00"/>
            </a:solidFill>
          </a:ln>
        </p:spPr>
      </p:pic>
      <p:cxnSp>
        <p:nvCxnSpPr>
          <p:cNvPr id="12" name="Straight Connector 11"/>
          <p:cNvCxnSpPr/>
          <p:nvPr/>
        </p:nvCxnSpPr>
        <p:spPr>
          <a:xfrm flipV="1">
            <a:off x="4255226" y="1381125"/>
            <a:ext cx="850174" cy="744856"/>
          </a:xfrm>
          <a:prstGeom prst="line">
            <a:avLst/>
          </a:prstGeom>
          <a:ln w="44450" cap="rnd">
            <a:solidFill>
              <a:srgbClr val="00FF00"/>
            </a:solidFill>
          </a:ln>
        </p:spPr>
        <p:style>
          <a:lnRef idx="3">
            <a:schemeClr val="accent2"/>
          </a:lnRef>
          <a:fillRef idx="0">
            <a:schemeClr val="accent2"/>
          </a:fillRef>
          <a:effectRef idx="2">
            <a:schemeClr val="accent2"/>
          </a:effectRef>
          <a:fontRef idx="minor">
            <a:schemeClr val="tx1"/>
          </a:fontRef>
        </p:style>
      </p:cxnSp>
      <p:cxnSp>
        <p:nvCxnSpPr>
          <p:cNvPr id="17" name="Straight Connector 16"/>
          <p:cNvCxnSpPr/>
          <p:nvPr/>
        </p:nvCxnSpPr>
        <p:spPr>
          <a:xfrm flipV="1">
            <a:off x="3596640" y="1542767"/>
            <a:ext cx="241935" cy="583214"/>
          </a:xfrm>
          <a:prstGeom prst="line">
            <a:avLst/>
          </a:prstGeom>
          <a:ln w="38100" cap="rnd">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5667375" y="2857500"/>
            <a:ext cx="247650" cy="737911"/>
          </a:xfrm>
          <a:prstGeom prst="line">
            <a:avLst/>
          </a:prstGeom>
          <a:ln w="38100" cap="rnd">
            <a:solidFill>
              <a:srgbClr val="00FF00"/>
            </a:soli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9363075" y="2857500"/>
            <a:ext cx="57150" cy="447675"/>
          </a:xfrm>
          <a:prstGeom prst="line">
            <a:avLst/>
          </a:prstGeom>
          <a:ln w="47625" cap="rnd">
            <a:solidFill>
              <a:srgbClr val="00FF00"/>
            </a:soli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9258300" y="6019800"/>
            <a:ext cx="876300" cy="228600"/>
          </a:xfrm>
          <a:prstGeom prst="line">
            <a:avLst/>
          </a:prstGeom>
          <a:ln w="41275" cap="rnd">
            <a:solidFill>
              <a:srgbClr val="00FF00"/>
            </a:solidFill>
            <a:roun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690949" y="5669280"/>
            <a:ext cx="487680" cy="464820"/>
          </a:xfrm>
          <a:prstGeom prst="line">
            <a:avLst/>
          </a:prstGeom>
          <a:ln w="44450" cap="rnd">
            <a:solidFill>
              <a:srgbClr val="00FF00"/>
            </a:solidFill>
            <a:roun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106669" y="1142657"/>
            <a:ext cx="1889760" cy="400110"/>
          </a:xfrm>
          <a:prstGeom prst="rect">
            <a:avLst/>
          </a:prstGeom>
          <a:noFill/>
        </p:spPr>
        <p:txBody>
          <a:bodyPr wrap="square" rtlCol="0">
            <a:spAutoFit/>
          </a:bodyPr>
          <a:lstStyle/>
          <a:p>
            <a:r>
              <a:rPr lang="en-US" sz="2000" i="1" dirty="0">
                <a:solidFill>
                  <a:srgbClr val="00FF00"/>
                </a:solidFill>
              </a:rPr>
              <a:t>Stabilizers</a:t>
            </a:r>
          </a:p>
        </p:txBody>
      </p:sp>
      <p:sp>
        <p:nvSpPr>
          <p:cNvPr id="32" name="TextBox 31"/>
          <p:cNvSpPr txBox="1"/>
          <p:nvPr/>
        </p:nvSpPr>
        <p:spPr>
          <a:xfrm>
            <a:off x="3648711" y="1129987"/>
            <a:ext cx="1210492" cy="400110"/>
          </a:xfrm>
          <a:prstGeom prst="rect">
            <a:avLst/>
          </a:prstGeom>
          <a:noFill/>
        </p:spPr>
        <p:txBody>
          <a:bodyPr wrap="square" rtlCol="0">
            <a:spAutoFit/>
          </a:bodyPr>
          <a:lstStyle/>
          <a:p>
            <a:r>
              <a:rPr lang="en-US" sz="2000" i="1" dirty="0">
                <a:solidFill>
                  <a:srgbClr val="00FF00"/>
                </a:solidFill>
              </a:rPr>
              <a:t>Tail</a:t>
            </a:r>
          </a:p>
        </p:txBody>
      </p:sp>
      <p:sp>
        <p:nvSpPr>
          <p:cNvPr id="33" name="TextBox 32"/>
          <p:cNvSpPr txBox="1"/>
          <p:nvPr/>
        </p:nvSpPr>
        <p:spPr>
          <a:xfrm>
            <a:off x="4957626" y="2483886"/>
            <a:ext cx="1419497" cy="400110"/>
          </a:xfrm>
          <a:prstGeom prst="rect">
            <a:avLst/>
          </a:prstGeom>
          <a:noFill/>
        </p:spPr>
        <p:txBody>
          <a:bodyPr wrap="square" rtlCol="0">
            <a:spAutoFit/>
          </a:bodyPr>
          <a:lstStyle/>
          <a:p>
            <a:r>
              <a:rPr lang="en-US" sz="2000" i="1" dirty="0">
                <a:solidFill>
                  <a:srgbClr val="00FF00"/>
                </a:solidFill>
              </a:rPr>
              <a:t>Fuselage</a:t>
            </a:r>
          </a:p>
        </p:txBody>
      </p:sp>
      <p:sp>
        <p:nvSpPr>
          <p:cNvPr id="34" name="TextBox 33"/>
          <p:cNvSpPr txBox="1"/>
          <p:nvPr/>
        </p:nvSpPr>
        <p:spPr>
          <a:xfrm>
            <a:off x="9252949" y="2457390"/>
            <a:ext cx="1323702" cy="400110"/>
          </a:xfrm>
          <a:prstGeom prst="rect">
            <a:avLst/>
          </a:prstGeom>
          <a:noFill/>
        </p:spPr>
        <p:txBody>
          <a:bodyPr wrap="square" rtlCol="0">
            <a:spAutoFit/>
          </a:bodyPr>
          <a:lstStyle/>
          <a:p>
            <a:r>
              <a:rPr lang="en-US" sz="2000" i="1" dirty="0">
                <a:solidFill>
                  <a:srgbClr val="00FF00"/>
                </a:solidFill>
              </a:rPr>
              <a:t>Engine</a:t>
            </a:r>
          </a:p>
        </p:txBody>
      </p:sp>
      <p:sp>
        <p:nvSpPr>
          <p:cNvPr id="35" name="TextBox 34"/>
          <p:cNvSpPr txBox="1"/>
          <p:nvPr/>
        </p:nvSpPr>
        <p:spPr>
          <a:xfrm>
            <a:off x="7628709" y="5765943"/>
            <a:ext cx="1861185" cy="400110"/>
          </a:xfrm>
          <a:prstGeom prst="rect">
            <a:avLst/>
          </a:prstGeom>
          <a:noFill/>
        </p:spPr>
        <p:txBody>
          <a:bodyPr wrap="square" rtlCol="0">
            <a:spAutoFit/>
          </a:bodyPr>
          <a:lstStyle/>
          <a:p>
            <a:r>
              <a:rPr lang="en-US" sz="2000" i="1" dirty="0">
                <a:solidFill>
                  <a:srgbClr val="00FF00"/>
                </a:solidFill>
              </a:rPr>
              <a:t>Landing Gears</a:t>
            </a:r>
          </a:p>
        </p:txBody>
      </p:sp>
      <p:sp>
        <p:nvSpPr>
          <p:cNvPr id="38" name="TextBox 37"/>
          <p:cNvSpPr txBox="1"/>
          <p:nvPr/>
        </p:nvSpPr>
        <p:spPr>
          <a:xfrm>
            <a:off x="2046514" y="6134100"/>
            <a:ext cx="1933303" cy="400110"/>
          </a:xfrm>
          <a:prstGeom prst="rect">
            <a:avLst/>
          </a:prstGeom>
          <a:noFill/>
        </p:spPr>
        <p:txBody>
          <a:bodyPr wrap="square" rtlCol="0">
            <a:spAutoFit/>
          </a:bodyPr>
          <a:lstStyle/>
          <a:p>
            <a:r>
              <a:rPr lang="en-US" sz="2000" i="1" dirty="0">
                <a:solidFill>
                  <a:srgbClr val="00FF00"/>
                </a:solidFill>
              </a:rPr>
              <a:t>Wings</a:t>
            </a:r>
          </a:p>
        </p:txBody>
      </p:sp>
      <p:cxnSp>
        <p:nvCxnSpPr>
          <p:cNvPr id="42" name="Straight Connector 41"/>
          <p:cNvCxnSpPr/>
          <p:nvPr/>
        </p:nvCxnSpPr>
        <p:spPr>
          <a:xfrm flipH="1" flipV="1">
            <a:off x="3717607" y="4693920"/>
            <a:ext cx="445090" cy="618309"/>
          </a:xfrm>
          <a:prstGeom prst="line">
            <a:avLst/>
          </a:prstGeom>
          <a:ln w="38100" cap="rnd">
            <a:solidFill>
              <a:srgbClr val="00FF00"/>
            </a:solidFill>
            <a:roun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244079" y="4332765"/>
            <a:ext cx="1837236" cy="400110"/>
          </a:xfrm>
          <a:prstGeom prst="rect">
            <a:avLst/>
          </a:prstGeom>
          <a:noFill/>
        </p:spPr>
        <p:txBody>
          <a:bodyPr wrap="square" rtlCol="0">
            <a:spAutoFit/>
          </a:bodyPr>
          <a:lstStyle/>
          <a:p>
            <a:r>
              <a:rPr lang="en-US" sz="2000" i="1" dirty="0">
                <a:solidFill>
                  <a:srgbClr val="00FF00"/>
                </a:solidFill>
              </a:rPr>
              <a:t>Flaps</a:t>
            </a:r>
          </a:p>
        </p:txBody>
      </p:sp>
      <p:cxnSp>
        <p:nvCxnSpPr>
          <p:cNvPr id="45" name="Straight Connector 44"/>
          <p:cNvCxnSpPr/>
          <p:nvPr/>
        </p:nvCxnSpPr>
        <p:spPr>
          <a:xfrm flipH="1" flipV="1">
            <a:off x="2447109" y="2125981"/>
            <a:ext cx="853440" cy="260168"/>
          </a:xfrm>
          <a:prstGeom prst="line">
            <a:avLst/>
          </a:prstGeom>
          <a:ln w="38100" cap="rnd">
            <a:solidFill>
              <a:srgbClr val="00FF00"/>
            </a:solidFill>
            <a:roun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401808" y="1813563"/>
            <a:ext cx="1257300" cy="400110"/>
          </a:xfrm>
          <a:prstGeom prst="rect">
            <a:avLst/>
          </a:prstGeom>
          <a:noFill/>
        </p:spPr>
        <p:txBody>
          <a:bodyPr wrap="square" rtlCol="0">
            <a:spAutoFit/>
          </a:bodyPr>
          <a:lstStyle/>
          <a:p>
            <a:r>
              <a:rPr lang="en-US" sz="2000" i="1" dirty="0">
                <a:solidFill>
                  <a:srgbClr val="00FF00"/>
                </a:solidFill>
              </a:rPr>
              <a:t>Ailerons</a:t>
            </a:r>
          </a:p>
        </p:txBody>
      </p:sp>
    </p:spTree>
    <p:extLst>
      <p:ext uri="{BB962C8B-B14F-4D97-AF65-F5344CB8AC3E}">
        <p14:creationId xmlns:p14="http://schemas.microsoft.com/office/powerpoint/2010/main" val="3118639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542925"/>
            <a:ext cx="11214100" cy="584775"/>
          </a:xfrm>
        </p:spPr>
        <p:txBody>
          <a:bodyPr/>
          <a:lstStyle/>
          <a:p>
            <a:r>
              <a:rPr lang="en-US" dirty="0"/>
              <a:t>Careers in Aviation:</a:t>
            </a: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5</a:t>
            </a:fld>
            <a:endParaRPr lang="en-US" noProof="0" dirty="0"/>
          </a:p>
        </p:txBody>
      </p:sp>
      <p:sp>
        <p:nvSpPr>
          <p:cNvPr id="4" name="Content Placeholder 3"/>
          <p:cNvSpPr>
            <a:spLocks noGrp="1"/>
          </p:cNvSpPr>
          <p:nvPr>
            <p:ph sz="half" idx="1"/>
          </p:nvPr>
        </p:nvSpPr>
        <p:spPr>
          <a:xfrm>
            <a:off x="636089" y="1393879"/>
            <a:ext cx="4851446" cy="2087634"/>
          </a:xfrm>
        </p:spPr>
        <p:txBody>
          <a:bodyPr>
            <a:normAutofit/>
          </a:bodyPr>
          <a:lstStyle/>
          <a:p>
            <a:pPr marL="0" indent="0">
              <a:buNone/>
            </a:pPr>
            <a:r>
              <a:rPr lang="en-US" sz="1700" b="1" dirty="0">
                <a:solidFill>
                  <a:srgbClr val="FFFF00"/>
                </a:solidFill>
              </a:rPr>
              <a:t>1.     PILOT:</a:t>
            </a:r>
          </a:p>
          <a:p>
            <a:pPr marL="0" indent="0">
              <a:buNone/>
            </a:pPr>
            <a:r>
              <a:rPr lang="en-US" sz="1700" dirty="0">
                <a:solidFill>
                  <a:schemeClr val="tx1"/>
                </a:solidFill>
              </a:rPr>
              <a:t>       Pilot is the person operating the aircraft. There are two classes of operator. Pilot and Captain. Both decide with each other about who will operate the aircraft who will command the other.</a:t>
            </a:r>
          </a:p>
        </p:txBody>
      </p:sp>
      <p:sp>
        <p:nvSpPr>
          <p:cNvPr id="5" name="Content Placeholder 4"/>
          <p:cNvSpPr>
            <a:spLocks noGrp="1"/>
          </p:cNvSpPr>
          <p:nvPr>
            <p:ph sz="half" idx="2"/>
          </p:nvPr>
        </p:nvSpPr>
        <p:spPr>
          <a:xfrm>
            <a:off x="6891383" y="1428149"/>
            <a:ext cx="4767217" cy="2087634"/>
          </a:xfrm>
        </p:spPr>
        <p:txBody>
          <a:bodyPr>
            <a:normAutofit/>
          </a:bodyPr>
          <a:lstStyle/>
          <a:p>
            <a:pPr marL="0" indent="0">
              <a:buNone/>
            </a:pPr>
            <a:r>
              <a:rPr lang="en-US" b="1" dirty="0">
                <a:solidFill>
                  <a:srgbClr val="FFFF00"/>
                </a:solidFill>
              </a:rPr>
              <a:t>2.    Aerospace Engineer:</a:t>
            </a:r>
          </a:p>
          <a:p>
            <a:pPr marL="0" indent="0">
              <a:buNone/>
            </a:pPr>
            <a:r>
              <a:rPr lang="en-US" sz="1700" dirty="0">
                <a:solidFill>
                  <a:schemeClr val="tx1"/>
                </a:solidFill>
              </a:rPr>
              <a:t>                                         Aerospace engineer’s task is to design and build aircrafts. Designing an aircrafts needs immense knowledge and engineering capabilities. There are two main companies for commercial aircrafts, Boeing and Airbus.</a:t>
            </a:r>
          </a:p>
        </p:txBody>
      </p:sp>
      <p:sp>
        <p:nvSpPr>
          <p:cNvPr id="8" name="TextBox 7"/>
          <p:cNvSpPr txBox="1"/>
          <p:nvPr/>
        </p:nvSpPr>
        <p:spPr>
          <a:xfrm>
            <a:off x="636089" y="3515783"/>
            <a:ext cx="4441008" cy="2585323"/>
          </a:xfrm>
          <a:prstGeom prst="rect">
            <a:avLst/>
          </a:prstGeom>
          <a:noFill/>
        </p:spPr>
        <p:txBody>
          <a:bodyPr wrap="square" rtlCol="0">
            <a:spAutoFit/>
          </a:bodyPr>
          <a:lstStyle/>
          <a:p>
            <a:r>
              <a:rPr lang="en-US" b="1" dirty="0">
                <a:solidFill>
                  <a:srgbClr val="FFFF00"/>
                </a:solidFill>
              </a:rPr>
              <a:t>2.  Air Traffic Controller:</a:t>
            </a:r>
          </a:p>
          <a:p>
            <a:r>
              <a:rPr lang="en-US" sz="1600" dirty="0"/>
              <a:t>      An air traffic controller is responsible for ensuring the safe and efficient movement of aircraft within an assigned airspace. They use radar and other equipment to monitor and control the movement of aircraft, provide information to pilots, and issue instructions to ensure that aircraft are separated from one another and maintain a safe distance at all times.</a:t>
            </a:r>
          </a:p>
        </p:txBody>
      </p:sp>
      <p:sp>
        <p:nvSpPr>
          <p:cNvPr id="7" name="TextBox 6"/>
          <p:cNvSpPr txBox="1"/>
          <p:nvPr/>
        </p:nvSpPr>
        <p:spPr>
          <a:xfrm>
            <a:off x="6975566" y="3762103"/>
            <a:ext cx="4276634" cy="2616101"/>
          </a:xfrm>
          <a:prstGeom prst="rect">
            <a:avLst/>
          </a:prstGeom>
          <a:noFill/>
        </p:spPr>
        <p:txBody>
          <a:bodyPr wrap="square" rtlCol="0">
            <a:spAutoFit/>
          </a:bodyPr>
          <a:lstStyle/>
          <a:p>
            <a:pPr marL="342900" indent="-342900">
              <a:buAutoNum type="arabicPeriod" startAt="4"/>
            </a:pPr>
            <a:r>
              <a:rPr lang="en-US" b="1" dirty="0">
                <a:solidFill>
                  <a:srgbClr val="FFFF00"/>
                </a:solidFill>
              </a:rPr>
              <a:t>Maintenance Technician: </a:t>
            </a:r>
          </a:p>
          <a:p>
            <a:r>
              <a:rPr lang="en-US" sz="1600" dirty="0"/>
              <a:t>                                    A maintenance technician is responsible for performing routine and scheduled maintenance on aircraft, as well as troubleshooting and repairing problems when they arise. They may work on various systems of the aircraft, such as the engines, hydraulics, electrical systems, and avionics.</a:t>
            </a:r>
          </a:p>
          <a:p>
            <a:r>
              <a:rPr lang="en-US" dirty="0"/>
              <a:t>                                     </a:t>
            </a:r>
          </a:p>
        </p:txBody>
      </p:sp>
    </p:spTree>
    <p:extLst>
      <p:ext uri="{BB962C8B-B14F-4D97-AF65-F5344CB8AC3E}">
        <p14:creationId xmlns:p14="http://schemas.microsoft.com/office/powerpoint/2010/main" val="2693757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442369"/>
            <a:ext cx="11214100" cy="646331"/>
          </a:xfrm>
        </p:spPr>
        <p:txBody>
          <a:bodyPr/>
          <a:lstStyle/>
          <a:p>
            <a:endParaRPr lang="en-US" sz="3600" dirty="0"/>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6</a:t>
            </a:fld>
            <a:endParaRPr lang="en-US" noProof="0" dirty="0"/>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t="4205" b="4205"/>
          <a:stretch>
            <a:fillRect/>
          </a:stretch>
        </p:blipFill>
        <p:spPr>
          <a:xfrm>
            <a:off x="226787" y="1108210"/>
            <a:ext cx="3222293" cy="2273165"/>
          </a:xfrm>
        </p:spPr>
      </p:pic>
      <p:sp>
        <p:nvSpPr>
          <p:cNvPr id="5" name="Text Placeholder 4"/>
          <p:cNvSpPr>
            <a:spLocks noGrp="1"/>
          </p:cNvSpPr>
          <p:nvPr>
            <p:ph type="body" sz="half" idx="2"/>
          </p:nvPr>
        </p:nvSpPr>
        <p:spPr>
          <a:xfrm>
            <a:off x="7115175" y="1352594"/>
            <a:ext cx="4665345" cy="5076735"/>
          </a:xfrm>
        </p:spPr>
        <p:txBody>
          <a:bodyPr>
            <a:normAutofit/>
          </a:bodyPr>
          <a:lstStyle/>
          <a:p>
            <a:r>
              <a:rPr lang="en-US" sz="3600" b="1" dirty="0"/>
              <a:t>Aviation Safety:</a:t>
            </a:r>
            <a:endParaRPr lang="en-US" sz="3600" b="1" dirty="0">
              <a:solidFill>
                <a:schemeClr val="tx1"/>
              </a:solidFill>
            </a:endParaRPr>
          </a:p>
          <a:p>
            <a:pPr marL="285750" indent="-285750">
              <a:buFont typeface="Wingdings" panose="05000000000000000000" pitchFamily="2" charset="2"/>
              <a:buChar char="Ø"/>
            </a:pPr>
            <a:r>
              <a:rPr lang="en-US" dirty="0">
                <a:solidFill>
                  <a:schemeClr val="tx1"/>
                </a:solidFill>
              </a:rPr>
              <a:t>Aviation safety is the field concerned with the prevention of accidents and incidents in the operation of aircraft. It includes the study of human factors, accidents, and technical failures in the aviation industry. There are many organizations that work to promote aviation safety, including the Pakistan Civil Aviation Authority (PCAA) in Pakistan and </a:t>
            </a:r>
          </a:p>
          <a:p>
            <a:pPr marL="285750" indent="-285750">
              <a:buFont typeface="Wingdings" panose="05000000000000000000" pitchFamily="2" charset="2"/>
              <a:buChar char="Ø"/>
            </a:pPr>
            <a:r>
              <a:rPr lang="en-US" dirty="0">
                <a:solidFill>
                  <a:schemeClr val="tx1"/>
                </a:solidFill>
              </a:rPr>
              <a:t>National Transportation Safety Board(NTSB) in US. Aviation safety is of paramount importance, as even small errors or failures can have serious consequences when operating aircraft.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875" y="1126441"/>
            <a:ext cx="3152775" cy="228189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69" y="3474516"/>
            <a:ext cx="6620781" cy="2242633"/>
          </a:xfrm>
          <a:prstGeom prst="rect">
            <a:avLst/>
          </a:prstGeom>
        </p:spPr>
      </p:pic>
    </p:spTree>
    <p:extLst>
      <p:ext uri="{BB962C8B-B14F-4D97-AF65-F5344CB8AC3E}">
        <p14:creationId xmlns:p14="http://schemas.microsoft.com/office/powerpoint/2010/main" val="2885955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542925"/>
            <a:ext cx="11214100" cy="646331"/>
          </a:xfrm>
        </p:spPr>
        <p:txBody>
          <a:bodyPr/>
          <a:lstStyle/>
          <a:p>
            <a:r>
              <a:rPr lang="en-US" sz="3600" dirty="0"/>
              <a:t>Environmental impacts of Aviation:</a:t>
            </a: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7</a:t>
            </a:fld>
            <a:endParaRPr lang="en-US" noProof="0" dirty="0"/>
          </a:p>
        </p:txBody>
      </p:sp>
      <p:graphicFrame>
        <p:nvGraphicFramePr>
          <p:cNvPr id="38" name="Content Placeholder 37"/>
          <p:cNvGraphicFramePr>
            <a:graphicFrameLocks noGrp="1"/>
          </p:cNvGraphicFramePr>
          <p:nvPr>
            <p:ph sz="half" idx="1"/>
            <p:extLst>
              <p:ext uri="{D42A27DB-BD31-4B8C-83A1-F6EECF244321}">
                <p14:modId xmlns:p14="http://schemas.microsoft.com/office/powerpoint/2010/main" val="4047100475"/>
              </p:ext>
            </p:extLst>
          </p:nvPr>
        </p:nvGraphicFramePr>
        <p:xfrm>
          <a:off x="4229838" y="2381221"/>
          <a:ext cx="3952875" cy="2019330"/>
        </p:xfrm>
        <a:graphic>
          <a:graphicData uri="http://schemas.openxmlformats.org/drawingml/2006/chart">
            <c:chart xmlns:c="http://schemas.openxmlformats.org/drawingml/2006/chart" xmlns:r="http://schemas.openxmlformats.org/officeDocument/2006/relationships" r:id="rId2"/>
          </a:graphicData>
        </a:graphic>
      </p:graphicFrame>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502403" y="2295496"/>
            <a:ext cx="3156197" cy="2019330"/>
          </a:xfrm>
        </p:spPr>
      </p:pic>
      <p:sp>
        <p:nvSpPr>
          <p:cNvPr id="41" name="TextBox 40"/>
          <p:cNvSpPr txBox="1"/>
          <p:nvPr/>
        </p:nvSpPr>
        <p:spPr>
          <a:xfrm>
            <a:off x="444499" y="1438244"/>
            <a:ext cx="3465649" cy="4585871"/>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rgbClr val="FFFF00"/>
                </a:solidFill>
              </a:rPr>
              <a:t>Greenhouse</a:t>
            </a:r>
            <a:r>
              <a:rPr lang="en-US" sz="2000" b="1" dirty="0">
                <a:solidFill>
                  <a:srgbClr val="FFC000"/>
                </a:solidFill>
              </a:rPr>
              <a:t> </a:t>
            </a:r>
            <a:r>
              <a:rPr lang="en-US" sz="2000" b="1" dirty="0">
                <a:solidFill>
                  <a:srgbClr val="FFFF00"/>
                </a:solidFill>
              </a:rPr>
              <a:t>gas</a:t>
            </a:r>
            <a:r>
              <a:rPr lang="en-US" sz="2000" b="1" dirty="0">
                <a:solidFill>
                  <a:srgbClr val="FFC000"/>
                </a:solidFill>
              </a:rPr>
              <a:t> </a:t>
            </a:r>
            <a:r>
              <a:rPr lang="en-US" sz="2000" b="1" dirty="0">
                <a:solidFill>
                  <a:srgbClr val="FFFF00"/>
                </a:solidFill>
              </a:rPr>
              <a:t>emissions:        </a:t>
            </a:r>
            <a:r>
              <a:rPr lang="en-US" dirty="0">
                <a:solidFill>
                  <a:srgbClr val="FFFF00"/>
                </a:solidFill>
              </a:rPr>
              <a:t>                                        </a:t>
            </a:r>
          </a:p>
          <a:p>
            <a:r>
              <a:rPr lang="en-US" sz="1400" dirty="0">
                <a:solidFill>
                  <a:srgbClr val="FFC000"/>
                </a:solidFill>
              </a:rPr>
              <a:t>              </a:t>
            </a:r>
            <a:r>
              <a:rPr lang="en-US" sz="1400" dirty="0"/>
              <a:t>Aviation is a significant contributor to climate change, as the burning of fossil fuels by aircraft releases greenhouse gases such as carbon dioxide (CO2) into the atmosphere.</a:t>
            </a:r>
          </a:p>
          <a:p>
            <a:endParaRPr lang="en-US" dirty="0">
              <a:solidFill>
                <a:srgbClr val="FFC000"/>
              </a:solidFill>
            </a:endParaRPr>
          </a:p>
          <a:p>
            <a:pPr marL="342900" indent="-342900">
              <a:buFont typeface="Arial" panose="020B0604020202020204" pitchFamily="34" charset="0"/>
              <a:buChar char="•"/>
            </a:pPr>
            <a:r>
              <a:rPr lang="en-US" sz="2000" b="1" dirty="0">
                <a:solidFill>
                  <a:srgbClr val="FFFF00"/>
                </a:solidFill>
              </a:rPr>
              <a:t>Air quality: </a:t>
            </a:r>
          </a:p>
          <a:p>
            <a:r>
              <a:rPr lang="en-US" sz="1600" dirty="0"/>
              <a:t>                       The emissions from aircraft engines, including nitrogen oxides (NOx), particulate matter, and volatile organic compounds (VOCs), can have negative impacts on air quality.</a:t>
            </a:r>
          </a:p>
          <a:p>
            <a:endParaRPr lang="en-US" dirty="0"/>
          </a:p>
        </p:txBody>
      </p:sp>
    </p:spTree>
    <p:extLst>
      <p:ext uri="{BB962C8B-B14F-4D97-AF65-F5344CB8AC3E}">
        <p14:creationId xmlns:p14="http://schemas.microsoft.com/office/powerpoint/2010/main" val="3892890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5812" y="715716"/>
            <a:ext cx="10619461" cy="757130"/>
          </a:xfrm>
        </p:spPr>
        <p:txBody>
          <a:bodyPr/>
          <a:lstStyle/>
          <a:p>
            <a:r>
              <a:rPr lang="en-US" sz="4800" dirty="0">
                <a:solidFill>
                  <a:schemeClr val="bg2">
                    <a:lumMod val="10000"/>
                  </a:schemeClr>
                </a:solidFill>
              </a:rPr>
              <a:t>Inventions in Aviation:</a:t>
            </a: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8</a:t>
            </a:fld>
            <a:endParaRPr lang="en-US" noProof="0" dirty="0"/>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l="14152" r="14152"/>
          <a:stretch>
            <a:fillRect/>
          </a:stretch>
        </p:blipFill>
        <p:spPr>
          <a:xfrm>
            <a:off x="444499" y="1038881"/>
            <a:ext cx="3805283" cy="2482941"/>
          </a:xfrm>
        </p:spPr>
      </p:pic>
      <p:sp>
        <p:nvSpPr>
          <p:cNvPr id="5" name="Text Placeholder 4"/>
          <p:cNvSpPr>
            <a:spLocks noGrp="1"/>
          </p:cNvSpPr>
          <p:nvPr>
            <p:ph type="body" sz="half" idx="2"/>
          </p:nvPr>
        </p:nvSpPr>
        <p:spPr>
          <a:xfrm>
            <a:off x="4531434" y="1251247"/>
            <a:ext cx="7521229" cy="5063828"/>
          </a:xfrm>
        </p:spPr>
        <p:txBody>
          <a:bodyPr>
            <a:normAutofit lnSpcReduction="10000"/>
          </a:bodyPr>
          <a:lstStyle/>
          <a:p>
            <a:endParaRPr lang="en-US" dirty="0"/>
          </a:p>
          <a:p>
            <a:endParaRPr lang="en-US" dirty="0"/>
          </a:p>
          <a:p>
            <a:r>
              <a:rPr lang="en-US" b="1" dirty="0">
                <a:solidFill>
                  <a:schemeClr val="tx1"/>
                </a:solidFill>
              </a:rPr>
              <a:t>There are many everyday items that were originally developed for use in the aviation industry. Here are a few examples :</a:t>
            </a:r>
          </a:p>
          <a:p>
            <a:endParaRPr lang="en-US" dirty="0"/>
          </a:p>
          <a:p>
            <a:pPr marL="342900" indent="-342900">
              <a:buFont typeface="Wingdings" panose="05000000000000000000" pitchFamily="2" charset="2"/>
              <a:buChar char="Ø"/>
            </a:pPr>
            <a:r>
              <a:rPr lang="en-US" dirty="0">
                <a:solidFill>
                  <a:schemeClr val="tx1"/>
                </a:solidFill>
              </a:rPr>
              <a:t>GPS (Global Positioning System): This satellite-based navigation system was initially developed for military </a:t>
            </a:r>
            <a:r>
              <a:rPr lang="en-US" dirty="0" err="1">
                <a:solidFill>
                  <a:schemeClr val="tx1"/>
                </a:solidFill>
              </a:rPr>
              <a:t>use,but</a:t>
            </a:r>
            <a:r>
              <a:rPr lang="en-US" dirty="0">
                <a:solidFill>
                  <a:schemeClr val="tx1"/>
                </a:solidFill>
              </a:rPr>
              <a:t> is now widely used in a variety of applications, including aviation.</a:t>
            </a:r>
          </a:p>
          <a:p>
            <a:pPr marL="342900" indent="-342900">
              <a:buFont typeface="Wingdings" panose="05000000000000000000" pitchFamily="2" charset="2"/>
              <a:buChar char="Ø"/>
            </a:pPr>
            <a:r>
              <a:rPr lang="en-US" dirty="0">
                <a:solidFill>
                  <a:schemeClr val="tx1"/>
                </a:solidFill>
              </a:rPr>
              <a:t>Scratch-resistant lenses: Scratch-resistant coatings for eyeglass lenses were developed for pilots, who needed durable eyewear that could withstand the rigors of flight.</a:t>
            </a:r>
          </a:p>
          <a:p>
            <a:pPr marL="342900" indent="-342900">
              <a:buFont typeface="Wingdings" panose="05000000000000000000" pitchFamily="2" charset="2"/>
              <a:buChar char="Ø"/>
            </a:pPr>
            <a:r>
              <a:rPr lang="en-US" dirty="0">
                <a:solidFill>
                  <a:schemeClr val="tx1"/>
                </a:solidFill>
              </a:rPr>
              <a:t>Noise-cancelling headphones: These headphones were developed to help pilots and crew communicate more effectively in the noisy environment of an aircraft cockpit.</a:t>
            </a:r>
          </a:p>
          <a:p>
            <a:pPr marL="342900" indent="-342900">
              <a:buFont typeface="Wingdings" panose="05000000000000000000" pitchFamily="2" charset="2"/>
              <a:buChar char="Ø"/>
            </a:pPr>
            <a:r>
              <a:rPr lang="en-US" dirty="0">
                <a:solidFill>
                  <a:schemeClr val="tx1"/>
                </a:solidFill>
              </a:rPr>
              <a:t>Memory foam: This type of foam was developed by NASA to help cushion and support astronauts during the stresses of space travel. It is now used in a variety of products, including mattresses, pillows, and seats.</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99" y="3670769"/>
            <a:ext cx="3805283" cy="2482941"/>
          </a:xfrm>
          <a:prstGeom prst="rect">
            <a:avLst/>
          </a:prstGeom>
        </p:spPr>
      </p:pic>
    </p:spTree>
    <p:extLst>
      <p:ext uri="{BB962C8B-B14F-4D97-AF65-F5344CB8AC3E}">
        <p14:creationId xmlns:p14="http://schemas.microsoft.com/office/powerpoint/2010/main" val="489975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542925"/>
            <a:ext cx="11214100" cy="584775"/>
          </a:xfrm>
        </p:spPr>
        <p:txBody>
          <a:bodyPr/>
          <a:lstStyle/>
          <a:p>
            <a:r>
              <a:rPr lang="en-US" dirty="0"/>
              <a:t>Future of aviation</a:t>
            </a: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9</a:t>
            </a:fld>
            <a:endParaRPr lang="en-US" noProof="0" dirty="0"/>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t="4558" b="4558"/>
          <a:stretch>
            <a:fillRect/>
          </a:stretch>
        </p:blipFill>
        <p:spPr>
          <a:xfrm>
            <a:off x="7696200" y="1412507"/>
            <a:ext cx="3886200" cy="2068264"/>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4427" y="3480771"/>
            <a:ext cx="3721773" cy="254295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9248" y="3480770"/>
            <a:ext cx="3883152" cy="254295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4427" y="1412507"/>
            <a:ext cx="3723297" cy="2068264"/>
          </a:xfrm>
          <a:prstGeom prst="rect">
            <a:avLst/>
          </a:prstGeom>
        </p:spPr>
      </p:pic>
      <p:sp>
        <p:nvSpPr>
          <p:cNvPr id="11" name="TextBox 10"/>
          <p:cNvSpPr txBox="1"/>
          <p:nvPr/>
        </p:nvSpPr>
        <p:spPr>
          <a:xfrm>
            <a:off x="356178" y="1736228"/>
            <a:ext cx="3514725" cy="4524315"/>
          </a:xfrm>
          <a:prstGeom prst="rect">
            <a:avLst/>
          </a:prstGeom>
          <a:noFill/>
        </p:spPr>
        <p:txBody>
          <a:bodyPr wrap="square" rtlCol="0">
            <a:spAutoFit/>
          </a:bodyPr>
          <a:lstStyle/>
          <a:p>
            <a:pPr marL="285750" indent="-285750">
              <a:buFont typeface="Wingdings" panose="05000000000000000000" pitchFamily="2" charset="2"/>
              <a:buChar char="Ø"/>
            </a:pPr>
            <a:r>
              <a:rPr lang="en-US" dirty="0"/>
              <a:t>There are several exciting developments in the field of aviation that are expected to shape the future of the industry. </a:t>
            </a:r>
          </a:p>
          <a:p>
            <a:pPr marL="285750" indent="-285750">
              <a:buFont typeface="Wingdings" panose="05000000000000000000" pitchFamily="2" charset="2"/>
              <a:buChar char="Ø"/>
            </a:pPr>
            <a:r>
              <a:rPr lang="en-US" dirty="0"/>
              <a:t>Some of the key trends include the increasing use of electric and hybrid aircraft and the development of supersonic and hypersonic travel. </a:t>
            </a:r>
          </a:p>
          <a:p>
            <a:pPr marL="285750" indent="-285750">
              <a:buFont typeface="Wingdings" panose="05000000000000000000" pitchFamily="2" charset="2"/>
              <a:buChar char="Ø"/>
            </a:pPr>
            <a:r>
              <a:rPr lang="en-US" dirty="0"/>
              <a:t>Airbus in this regard has partially succeeded in making first hydrogen powered zero carbon emission aircraft model.</a:t>
            </a:r>
          </a:p>
        </p:txBody>
      </p:sp>
    </p:spTree>
    <p:extLst>
      <p:ext uri="{BB962C8B-B14F-4D97-AF65-F5344CB8AC3E}">
        <p14:creationId xmlns:p14="http://schemas.microsoft.com/office/powerpoint/2010/main" val="3575170227"/>
      </p:ext>
    </p:extLst>
  </p:cSld>
  <p:clrMapOvr>
    <a:masterClrMapping/>
  </p:clrMapOvr>
</p:sld>
</file>

<file path=ppt/theme/theme1.xml><?xml version="1.0" encoding="utf-8"?>
<a:theme xmlns:a="http://schemas.openxmlformats.org/drawingml/2006/main" name="Slic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757914-1161-4661-9696-421FD6935CDD}">
  <ds:schemaRefs>
    <ds:schemaRef ds:uri="http://schemas.microsoft.com/office/2006/documentManagement/types"/>
    <ds:schemaRef ds:uri="http://www.w3.org/XML/1998/namespace"/>
    <ds:schemaRef ds:uri="http://purl.org/dc/terms/"/>
    <ds:schemaRef ds:uri="http://purl.org/dc/dcmitype/"/>
    <ds:schemaRef ds:uri="16c05727-aa75-4e4a-9b5f-8a80a1165891"/>
    <ds:schemaRef ds:uri="http://schemas.microsoft.com/office/2006/metadata/properties"/>
    <ds:schemaRef ds:uri="71af3243-3dd4-4a8d-8c0d-dd76da1f02a5"/>
    <ds:schemaRef ds:uri="http://schemas.microsoft.com/office/infopath/2007/PartnerControl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Slice</Template>
  <TotalTime>0</TotalTime>
  <Words>833</Words>
  <Application>Microsoft Office PowerPoint</Application>
  <PresentationFormat>Widescreen</PresentationFormat>
  <Paragraphs>65</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Algerian</vt:lpstr>
      <vt:lpstr>Arial</vt:lpstr>
      <vt:lpstr>Calibri</vt:lpstr>
      <vt:lpstr>Century Gothic</vt:lpstr>
      <vt:lpstr>Trade Gothic LT Pro</vt:lpstr>
      <vt:lpstr>Wingdings</vt:lpstr>
      <vt:lpstr>Wingdings 3</vt:lpstr>
      <vt:lpstr>Slice</vt:lpstr>
      <vt:lpstr>             NAME: ABDUR RAFAY                           ROLL NUMBER: CS-22131                                       DEPARTMENT: CIS </vt:lpstr>
      <vt:lpstr>History of Aviation:</vt:lpstr>
      <vt:lpstr>Classes of Aircrafts:</vt:lpstr>
      <vt:lpstr>Components of an Aircraft:</vt:lpstr>
      <vt:lpstr>Careers in Aviation:</vt:lpstr>
      <vt:lpstr>PowerPoint Presentation</vt:lpstr>
      <vt:lpstr>Environmental impacts of Aviation:</vt:lpstr>
      <vt:lpstr>Inventions in Aviation:</vt:lpstr>
      <vt:lpstr>Future of aviation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2023-01-04T15:42:31Z</dcterms:created>
  <dcterms:modified xsi:type="dcterms:W3CDTF">2023-01-05T16:24:31Z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